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4" r:id="rId5"/>
    <p:sldId id="320" r:id="rId6"/>
    <p:sldId id="308" r:id="rId7"/>
    <p:sldId id="288" r:id="rId8"/>
    <p:sldId id="299" r:id="rId9"/>
    <p:sldId id="317" r:id="rId10"/>
    <p:sldId id="318" r:id="rId11"/>
    <p:sldId id="322" r:id="rId12"/>
    <p:sldId id="323" r:id="rId13"/>
    <p:sldId id="303" r:id="rId14"/>
    <p:sldId id="327" r:id="rId15"/>
    <p:sldId id="328" r:id="rId16"/>
    <p:sldId id="268" r:id="rId17"/>
    <p:sldId id="324" r:id="rId18"/>
    <p:sldId id="329" r:id="rId19"/>
    <p:sldId id="326" r:id="rId20"/>
    <p:sldId id="325" r:id="rId21"/>
    <p:sldId id="319" r:id="rId22"/>
    <p:sldId id="321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2B0"/>
    <a:srgbClr val="6CB5B3"/>
    <a:srgbClr val="FFFFFF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13/11/2023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13/11/2023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817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52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143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931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9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993540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SIMULAÇÃO DE CONTROLE DE POSIÇÃO E VELOCIDADE DE UM</a:t>
            </a:r>
            <a:br>
              <a:rPr lang="pt-BR" sz="2800" dirty="0"/>
            </a:br>
            <a:r>
              <a:rPr lang="pt-BR" sz="2800" dirty="0"/>
              <a:t>MOTOR DC COM PARÂMETROS INTERATIVOS E PRÉ-CALCULADOS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4543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MODELO DE NEGÓCIOS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Receber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Leitura do pacote enviado pelo simulador pela UART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Controlar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Controle da planta usando os dados, timers, PWM, IOs e a memória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Enviar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4269185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Envia pela UART todos os dados neccessários.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pic>
        <p:nvPicPr>
          <p:cNvPr id="17" name="Espaço Reservado para Conteúdo 16" descr="Caixa estrutura de tópicos">
            <a:extLst>
              <a:ext uri="{FF2B5EF4-FFF2-40B4-BE49-F238E27FC236}">
                <a16:creationId xmlns:a16="http://schemas.microsoft.com/office/drawing/2014/main" id="{FD81B7D7-7908-5AEB-BCD7-2D693AA019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183606"/>
            <a:ext cx="914400" cy="914400"/>
          </a:xfrm>
        </p:spPr>
      </p:pic>
      <p:pic>
        <p:nvPicPr>
          <p:cNvPr id="23" name="Espaço Reservado para Conteúdo 22" descr="Cmd Terminal estrutura de tópicos">
            <a:extLst>
              <a:ext uri="{FF2B5EF4-FFF2-40B4-BE49-F238E27FC236}">
                <a16:creationId xmlns:a16="http://schemas.microsoft.com/office/drawing/2014/main" id="{BF1D0C26-A3EA-9DBB-91C7-C7E8549B0B6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pic>
        <p:nvPicPr>
          <p:cNvPr id="25" name="Espaço Reservado para Conteúdo 24" descr="Enviar estrutura de tópicos">
            <a:extLst>
              <a:ext uri="{FF2B5EF4-FFF2-40B4-BE49-F238E27FC236}">
                <a16:creationId xmlns:a16="http://schemas.microsoft.com/office/drawing/2014/main" id="{66B1C18B-A567-2C9D-66B1-25DDD017E4A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1820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65D21-7D97-2125-0844-9EBEBF7F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5" y="881376"/>
            <a:ext cx="6909310" cy="3789236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1AEA43E-4BDD-E25B-3277-E57A6EAAF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302" y="4918826"/>
            <a:ext cx="5628831" cy="162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EF8D5F-9DEB-67D1-6B18-B82252E3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4" y="1645920"/>
            <a:ext cx="4065858" cy="3078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9663CB-F3C8-FB69-561A-5044E2F6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5" y="568111"/>
            <a:ext cx="1892969" cy="26169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92F742-E812-5307-EF91-64FBB59D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92" y="3337362"/>
            <a:ext cx="2538413" cy="26169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7CB8C3D-93C9-A891-3655-93BE5F50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2" y="2370685"/>
            <a:ext cx="4222376" cy="21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7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r>
              <a:rPr lang="pt-BR" sz="4000" noProof="1"/>
              <a:t>Receber dados</a:t>
            </a:r>
            <a:br>
              <a:rPr lang="pt-BR" sz="4000" noProof="1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CONTOSO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69D47-B31D-F68B-95EC-54839C2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906447"/>
            <a:ext cx="5468471" cy="50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Encoder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BB2CE6-9219-63CF-55D3-5987771F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86" y="1966708"/>
            <a:ext cx="241968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81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/>
              <a:t>CONTOSO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211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/>
              <a:t>CONTOSO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0921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Enviar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/>
              <a:t>CONTOSO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69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F57589-EDC1-7EB7-5FA2-FAB41B1AE716}"/>
              </a:ext>
            </a:extLst>
          </p:cNvPr>
          <p:cNvSpPr txBox="1"/>
          <p:nvPr/>
        </p:nvSpPr>
        <p:spPr>
          <a:xfrm>
            <a:off x="7395689" y="2967335"/>
            <a:ext cx="456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Exibição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Comparação entre a simulação atual e a anterior, para análise de desempenho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1CDDF-7B7D-794C-1897-E7F7621E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3328" y="2367973"/>
            <a:ext cx="3484460" cy="252122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1B879D-A661-F1B4-45EA-3A9823BC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21963" y="2363494"/>
            <a:ext cx="3484463" cy="252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365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0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47271"/>
            <a:ext cx="4114800" cy="4426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ideia principal é desenvolver um ambiente de simulação de duas malhas de controle fechadas diferentes no mesmo dispositivo e poder comparar e entender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Substituir software com licenças, como </a:t>
            </a:r>
            <a:r>
              <a:rPr lang="pt-BR" sz="1800" dirty="0" err="1"/>
              <a:t>LabView</a:t>
            </a:r>
            <a:r>
              <a:rPr lang="pt-BR" sz="1800" dirty="0"/>
              <a:t> ou </a:t>
            </a:r>
            <a:r>
              <a:rPr lang="pt-BR" sz="1800" dirty="0" err="1"/>
              <a:t>Matlab</a:t>
            </a:r>
            <a:r>
              <a:rPr lang="pt-B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Analisar o desempenho com controladores projetados para a planta.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43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serial.</a:t>
            </a:r>
          </a:p>
        </p:txBody>
      </p:sp>
      <p:pic>
        <p:nvPicPr>
          <p:cNvPr id="4" name="Gráfico 3" descr="Processador com preenchimento sólido">
            <a:extLst>
              <a:ext uri="{FF2B5EF4-FFF2-40B4-BE49-F238E27FC236}">
                <a16:creationId xmlns:a16="http://schemas.microsoft.com/office/drawing/2014/main" id="{60A8DAF1-2324-5143-C881-418CDE04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3331" y="5128475"/>
            <a:ext cx="914400" cy="914400"/>
          </a:xfrm>
          <a:prstGeom prst="rect">
            <a:avLst/>
          </a:prstGeom>
        </p:spPr>
      </p:pic>
      <p:pic>
        <p:nvPicPr>
          <p:cNvPr id="7" name="Gráfico 6" descr="Transferência com preenchimento sólido">
            <a:extLst>
              <a:ext uri="{FF2B5EF4-FFF2-40B4-BE49-F238E27FC236}">
                <a16:creationId xmlns:a16="http://schemas.microsoft.com/office/drawing/2014/main" id="{E8FBF4D4-A189-EFE6-F08E-54EFA89C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733" y="5535802"/>
            <a:ext cx="556632" cy="556632"/>
          </a:xfrm>
          <a:prstGeom prst="rect">
            <a:avLst/>
          </a:prstGeom>
        </p:spPr>
      </p:pic>
      <p:pic>
        <p:nvPicPr>
          <p:cNvPr id="9" name="Gráfico 8" descr="Binário com preenchimento sólido">
            <a:extLst>
              <a:ext uri="{FF2B5EF4-FFF2-40B4-BE49-F238E27FC236}">
                <a16:creationId xmlns:a16="http://schemas.microsoft.com/office/drawing/2014/main" id="{26EFF2C3-AB67-522E-BC2A-0A6FFAA1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733" y="5029043"/>
            <a:ext cx="556632" cy="556632"/>
          </a:xfrm>
          <a:prstGeom prst="rect">
            <a:avLst/>
          </a:prstGeom>
        </p:spPr>
      </p:pic>
      <p:pic>
        <p:nvPicPr>
          <p:cNvPr id="11" name="Gráfico 10" descr="Programadora com preenchimento sólido">
            <a:extLst>
              <a:ext uri="{FF2B5EF4-FFF2-40B4-BE49-F238E27FC236}">
                <a16:creationId xmlns:a16="http://schemas.microsoft.com/office/drawing/2014/main" id="{FC02D5CE-7654-142E-6AC6-E4BD9CBC7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333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-270729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575" y="2647398"/>
            <a:ext cx="2145150" cy="156320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602" y="686313"/>
            <a:ext cx="2469514" cy="179096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98600" y="2530853"/>
            <a:ext cx="2469516" cy="179638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6992" y="2687351"/>
            <a:ext cx="2784190" cy="1483814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79" b="38280"/>
          <a:stretch/>
        </p:blipFill>
        <p:spPr>
          <a:xfrm>
            <a:off x="9847764" y="2744337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439725" y="1581794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2439725" y="3428999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568116" y="1581794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568116" y="3429046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9011182" y="3429258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Imagem 65" descr="Uma imagem contendo Tabela&#10;&#10;Descrição gerada automaticamente">
            <a:extLst>
              <a:ext uri="{FF2B5EF4-FFF2-40B4-BE49-F238E27FC236}">
                <a16:creationId xmlns:a16="http://schemas.microsoft.com/office/drawing/2014/main" id="{CD41D09F-07FB-0A89-8260-DCC3F0634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00" y="4378117"/>
            <a:ext cx="2469516" cy="1796174"/>
          </a:xfrm>
          <a:prstGeom prst="rect">
            <a:avLst/>
          </a:prstGeom>
        </p:spPr>
      </p:pic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20D88F7-0147-68A2-C5EE-1DB1EE1FAF7D}"/>
              </a:ext>
            </a:extLst>
          </p:cNvPr>
          <p:cNvCxnSpPr>
            <a:cxnSpLocks/>
            <a:stCxn id="66" idx="1"/>
            <a:endCxn id="31" idx="3"/>
          </p:cNvCxnSpPr>
          <p:nvPr/>
        </p:nvCxnSpPr>
        <p:spPr>
          <a:xfrm rot="10800000">
            <a:off x="2439726" y="3429000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44DA8C6D-2E8B-2FCF-5F61-D63B1FFDDF1E}"/>
              </a:ext>
            </a:extLst>
          </p:cNvPr>
          <p:cNvCxnSpPr>
            <a:cxnSpLocks/>
            <a:stCxn id="66" idx="3"/>
            <a:endCxn id="37" idx="1"/>
          </p:cNvCxnSpPr>
          <p:nvPr/>
        </p:nvCxnSpPr>
        <p:spPr>
          <a:xfrm flipV="1">
            <a:off x="5568116" y="3429258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Kp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Kd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SetPoint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1BAF1DC-7751-57A1-47A9-631CF530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8833" y="2647399"/>
            <a:ext cx="2145150" cy="1563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39A1A-8DFC-9B92-A779-79836CDD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2860" y="686314"/>
            <a:ext cx="2469514" cy="17909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A8E992-3A33-B019-B736-6F896296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2858" y="2530854"/>
            <a:ext cx="2469516" cy="1796386"/>
          </a:xfrm>
          <a:prstGeom prst="rect">
            <a:avLst/>
          </a:prstGeom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96678B73-98DD-FF86-9F38-90464C8AE99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723983" y="1581795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ADBBF80-AF35-19D0-F32F-D9B84A456DE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23983" y="3429000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 descr="Uma imagem contendo Tabela&#10;&#10;Descrição gerada automaticamente">
            <a:extLst>
              <a:ext uri="{FF2B5EF4-FFF2-40B4-BE49-F238E27FC236}">
                <a16:creationId xmlns:a16="http://schemas.microsoft.com/office/drawing/2014/main" id="{00B9ACF4-8F4C-18A0-2BAC-6CB8820B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58" y="4378118"/>
            <a:ext cx="2469516" cy="1796174"/>
          </a:xfrm>
          <a:prstGeom prst="rect">
            <a:avLst/>
          </a:prstGeom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1CB7319F-3349-A22E-D129-D294B06FD91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>
            <a:off x="8723984" y="3429001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525043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FAEC6-FC2C-4DCB-FDAB-82CADE4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190" y="614359"/>
            <a:ext cx="2469514" cy="17909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49C63D-11B8-4F62-F1AF-650805BE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188" y="2458899"/>
            <a:ext cx="2469516" cy="17963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AB130A-B6CC-75EF-C9C1-6F07B58BE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7580" y="2615397"/>
            <a:ext cx="2784190" cy="1483814"/>
          </a:xfrm>
          <a:prstGeom prst="rect">
            <a:avLst/>
          </a:prstGeom>
        </p:spPr>
      </p:pic>
      <p:pic>
        <p:nvPicPr>
          <p:cNvPr id="20" name="Imagem 19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19053953-499E-27BD-62B7-931A9316A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7158352" y="2672383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5F3E4060-886F-E3F9-2CB8-B16F10467EE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78704" y="1509840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E658033-322D-DC01-B739-8931D9BE77E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878704" y="3357092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EA6D389-C6CB-8639-3044-3149CEDF870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321770" y="3357304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m 23" descr="Uma imagem contendo Tabela&#10;&#10;Descrição gerada automaticamente">
            <a:extLst>
              <a:ext uri="{FF2B5EF4-FFF2-40B4-BE49-F238E27FC236}">
                <a16:creationId xmlns:a16="http://schemas.microsoft.com/office/drawing/2014/main" id="{F10B4B7A-772E-CEFF-01D7-345462B7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8" y="4306163"/>
            <a:ext cx="2469516" cy="1796174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D4896215-1EAC-339B-E006-237CC6F1782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878704" y="3357304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Instrumentação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Sensor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Para medir a posição e a velocidade do motor foi utilizado o mesmo sensor, um encoder de efeito hall.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O encoder consiste em dois sensores de efeito hall estrategicamente posicionado que são acionado quando algum imã se aproxima, a qual este está posicionado no disco preto.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Por conta do uso de dois sensores é possível adquirir o sentido de rotação do motor, por meio da sua quadratura.</a:t>
            </a:r>
            <a:endParaRPr lang="pt-BR" dirty="0"/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34068" b="22341"/>
          <a:stretch/>
        </p:blipFill>
        <p:spPr>
          <a:xfrm>
            <a:off x="5982762" y="1507758"/>
            <a:ext cx="2400762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What is Quadrature | US Digital">
            <a:extLst>
              <a:ext uri="{FF2B5EF4-FFF2-40B4-BE49-F238E27FC236}">
                <a16:creationId xmlns:a16="http://schemas.microsoft.com/office/drawing/2014/main" id="{9937A49A-90EC-1091-8367-9BE2798E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1" y="3878317"/>
            <a:ext cx="3919440" cy="25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70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365125"/>
            <a:ext cx="5805326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Microcontrolador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3362" y="6318109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9A3792-98A9-E3AF-6DB8-8AD8E3AFF976}"/>
              </a:ext>
            </a:extLst>
          </p:cNvPr>
          <p:cNvSpPr txBox="1"/>
          <p:nvPr/>
        </p:nvSpPr>
        <p:spPr>
          <a:xfrm>
            <a:off x="5253316" y="1484773"/>
            <a:ext cx="269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da prototipação utilizando um arduino nano</a:t>
            </a:r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66E0341D-1FFF-BFD5-427E-417862367685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51694" y="1946438"/>
            <a:ext cx="1479178" cy="246495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Gráfico 32" descr="Aviso estrutura de tópicos">
            <a:extLst>
              <a:ext uri="{FF2B5EF4-FFF2-40B4-BE49-F238E27FC236}">
                <a16:creationId xmlns:a16="http://schemas.microsoft.com/office/drawing/2014/main" id="{6EE12D8B-DB9F-7D3F-0DD0-ACC135DB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225" y="1499243"/>
            <a:ext cx="464263" cy="46426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5374BC-EB4C-54B1-2EA5-09B5F323B85A}"/>
              </a:ext>
            </a:extLst>
          </p:cNvPr>
          <p:cNvSpPr txBox="1"/>
          <p:nvPr/>
        </p:nvSpPr>
        <p:spPr>
          <a:xfrm>
            <a:off x="9430872" y="159276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 memória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atende os requisitos</a:t>
            </a:r>
          </a:p>
        </p:txBody>
      </p: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59C48C25-7F4F-456A-2B58-3B644AA71CCB}"/>
              </a:ext>
            </a:extLst>
          </p:cNvPr>
          <p:cNvCxnSpPr>
            <a:cxnSpLocks/>
            <a:stCxn id="36" idx="2"/>
            <a:endCxn id="42" idx="3"/>
          </p:cNvCxnSpPr>
          <p:nvPr/>
        </p:nvCxnSpPr>
        <p:spPr>
          <a:xfrm rot="5400000">
            <a:off x="9607528" y="2162041"/>
            <a:ext cx="411489" cy="1673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377524B-C07D-C748-B93C-24A71EB26D20}"/>
              </a:ext>
            </a:extLst>
          </p:cNvPr>
          <p:cNvSpPr txBox="1"/>
          <p:nvPr/>
        </p:nvSpPr>
        <p:spPr>
          <a:xfrm>
            <a:off x="5551953" y="2881420"/>
            <a:ext cx="342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o microcontrolador PIC com os periféricos necessários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A64214-8E7D-064F-126A-D8BD851A9D2D}"/>
              </a:ext>
            </a:extLst>
          </p:cNvPr>
          <p:cNvSpPr txBox="1"/>
          <p:nvPr/>
        </p:nvSpPr>
        <p:spPr>
          <a:xfrm>
            <a:off x="9690848" y="4164304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PIC16F1619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A66CB86-5C3A-6A87-268E-04348B7273CC}"/>
              </a:ext>
            </a:extLst>
          </p:cNvPr>
          <p:cNvSpPr txBox="1"/>
          <p:nvPr/>
        </p:nvSpPr>
        <p:spPr>
          <a:xfrm>
            <a:off x="9690848" y="5904843"/>
            <a:ext cx="16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PIC16F18877</a:t>
            </a:r>
          </a:p>
        </p:txBody>
      </p:sp>
      <p:pic>
        <p:nvPicPr>
          <p:cNvPr id="48" name="Gráfico 47" descr="Marca de seleção com preenchimento sólido">
            <a:extLst>
              <a:ext uri="{FF2B5EF4-FFF2-40B4-BE49-F238E27FC236}">
                <a16:creationId xmlns:a16="http://schemas.microsoft.com/office/drawing/2014/main" id="{6D55A9D8-F023-492E-FDBC-405EBE08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281" y="5860909"/>
            <a:ext cx="457200" cy="457200"/>
          </a:xfrm>
          <a:prstGeom prst="rect">
            <a:avLst/>
          </a:prstGeom>
        </p:spPr>
      </p:pic>
      <p:pic>
        <p:nvPicPr>
          <p:cNvPr id="50" name="Gráfico 49" descr="Fechar com preenchimento sólido">
            <a:extLst>
              <a:ext uri="{FF2B5EF4-FFF2-40B4-BE49-F238E27FC236}">
                <a16:creationId xmlns:a16="http://schemas.microsoft.com/office/drawing/2014/main" id="{D0B3B99C-AB81-8935-0E6D-1BCDD55A9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2082" y="4114677"/>
            <a:ext cx="457200" cy="457200"/>
          </a:xfrm>
          <a:prstGeom prst="rect">
            <a:avLst/>
          </a:prstGeom>
        </p:spPr>
      </p:pic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453FA48A-EF28-83E1-F6E3-36C07325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57355"/>
              </p:ext>
            </p:extLst>
          </p:nvPr>
        </p:nvGraphicFramePr>
        <p:xfrm>
          <a:off x="5613584" y="3716514"/>
          <a:ext cx="3301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628">
                  <a:extLst>
                    <a:ext uri="{9D8B030D-6E8A-4147-A177-3AD203B41FA5}">
                      <a16:colId xmlns:a16="http://schemas.microsoft.com/office/drawing/2014/main" val="1912906811"/>
                    </a:ext>
                  </a:extLst>
                </a:gridCol>
                <a:gridCol w="1650628">
                  <a:extLst>
                    <a:ext uri="{9D8B030D-6E8A-4147-A177-3AD203B41FA5}">
                      <a16:colId xmlns:a16="http://schemas.microsoft.com/office/drawing/2014/main" val="72525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Periférico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Característica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52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Timers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4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1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Int. 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Compatibilidade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&gt;2KB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5511"/>
                  </a:ext>
                </a:extLst>
              </a:tr>
            </a:tbl>
          </a:graphicData>
        </a:graphic>
      </p:graphicFrame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4C4D4A4C-16EE-8967-C68F-44595E529E7F}"/>
              </a:ext>
            </a:extLst>
          </p:cNvPr>
          <p:cNvCxnSpPr>
            <a:cxnSpLocks/>
            <a:stCxn id="51" idx="3"/>
            <a:endCxn id="44" idx="1"/>
          </p:cNvCxnSpPr>
          <p:nvPr/>
        </p:nvCxnSpPr>
        <p:spPr>
          <a:xfrm flipV="1">
            <a:off x="8914840" y="4348970"/>
            <a:ext cx="776008" cy="850904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BCA268C2-85E3-FE8C-535F-FA7A8C43090A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>
            <a:off x="8914840" y="5199874"/>
            <a:ext cx="776008" cy="8896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4C9A3474-3CF2-0768-545F-9B640221BAE0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7264212" y="3527751"/>
            <a:ext cx="0" cy="188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24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2527</TotalTime>
  <Words>697</Words>
  <Application>Microsoft Office PowerPoint</Application>
  <PresentationFormat>Widescreen</PresentationFormat>
  <Paragraphs>149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Avenir Next LT Pro Light</vt:lpstr>
      <vt:lpstr>Calibri</vt:lpstr>
      <vt:lpstr>Posterama</vt:lpstr>
      <vt:lpstr>Tema do Office</vt:lpstr>
      <vt:lpstr>SIMULAÇÃO DE CONTROLE DE POSIÇÃO E VELOCIDADE DE UM MOTOR DC COM PARÂMETROS INTERATIVOS E PRÉ-CALCULADOS</vt:lpstr>
      <vt:lpstr>A ideia</vt:lpstr>
      <vt:lpstr>Hardware</vt:lpstr>
      <vt:lpstr>Software</vt:lpstr>
      <vt:lpstr>Estrutura</vt:lpstr>
      <vt:lpstr>Estrutura</vt:lpstr>
      <vt:lpstr>Estrutura</vt:lpstr>
      <vt:lpstr>Instrumentação</vt:lpstr>
      <vt:lpstr>Microcontrolador</vt:lpstr>
      <vt:lpstr>MODELO DE NEGÓCIOS</vt:lpstr>
      <vt:lpstr>MCC</vt:lpstr>
      <vt:lpstr>MCC</vt:lpstr>
      <vt:lpstr>Receber dados </vt:lpstr>
      <vt:lpstr>Controlar</vt:lpstr>
      <vt:lpstr>Controlar</vt:lpstr>
      <vt:lpstr>Controlar</vt:lpstr>
      <vt:lpstr>Enviar dados</vt:lpstr>
      <vt:lpstr>Estrutura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5</cp:revision>
  <dcterms:created xsi:type="dcterms:W3CDTF">2023-08-14T18:06:57Z</dcterms:created>
  <dcterms:modified xsi:type="dcterms:W3CDTF">2023-11-13T15:00:31Z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